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4" r:id="rId3"/>
    <p:sldId id="283" r:id="rId4"/>
    <p:sldId id="261" r:id="rId5"/>
    <p:sldId id="259" r:id="rId6"/>
    <p:sldId id="262" r:id="rId7"/>
    <p:sldId id="260" r:id="rId8"/>
    <p:sldId id="270" r:id="rId9"/>
    <p:sldId id="277" r:id="rId10"/>
    <p:sldId id="278" r:id="rId11"/>
    <p:sldId id="285" r:id="rId12"/>
    <p:sldId id="274" r:id="rId13"/>
  </p:sldIdLst>
  <p:sldSz cx="12192000" cy="6858000"/>
  <p:notesSz cx="6858000" cy="9144000"/>
  <p:defaultTextStyle>
    <a:defPPr>
      <a:defRPr lang="es-H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04" autoAdjust="0"/>
    <p:restoredTop sz="94620"/>
  </p:normalViewPr>
  <p:slideViewPr>
    <p:cSldViewPr>
      <p:cViewPr varScale="1">
        <p:scale>
          <a:sx n="105" d="100"/>
          <a:sy n="105" d="100"/>
        </p:scale>
        <p:origin x="990" y="9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00:13:59.392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741 155 24575,'-143'-2'0,"-152"5"0,284-2 0,-1 1 0,0 1 0,1 0 0,0 0 0,0 1 0,0 1 0,0 0 0,1 0 0,0 1 0,0 0 0,-17 14 0,16-10 0,0 1 0,0-1 0,1 2 0,0-1 0,1 1 0,1 1 0,0 0 0,-12 24 0,10-13 0,0 0 0,2 0 0,0 1 0,2 0 0,1 1 0,1 0 0,1-1 0,0 32 0,3-2 0,-1-16 0,7 60 0,-4-86 0,1 0 0,0-1 0,0 1 0,2-1 0,-1 0 0,1 0 0,1 0 0,11 17 0,-3-9 0,2 0 0,0-1 0,1-1 0,1 0 0,0-1 0,1-1 0,1-1 0,1-1 0,0-1 0,1 0 0,0-2 0,46 17 0,-22-14 0,0-3 0,1-1 0,1-3 0,-1-2 0,91-1 0,232-32 0,-359 27 0,-1-1 0,0-1 0,0 0 0,0 0 0,-1-1 0,1 0 0,-1-1 0,0 0 0,0-1 0,9-6 0,8-10 0,41-42 0,-38 35 0,-20 20 0,-1-1 0,-1 0 0,1 0 0,-2-1 0,1 0 0,-1 0 0,-1-1 0,0 1 0,-1-1 0,0 0 0,2-16 0,2-17 0,4-82 0,-10 90 0,3-52 0,-6-115 0,0 198 0,-1 1 0,1-1 0,-1 1 0,0-1 0,-1 1 0,1 0 0,-1 0 0,0 0 0,0 0 0,-1 0 0,1 1 0,-1-1 0,0 1 0,0 0 0,-1 0 0,-5-4 0,-11-7 0,-1 0 0,-27-13 0,41 24 0,-22-11 0,-1 2 0,-61-18 0,57 21 0,0-2 0,-38-18 0,-73-37 0,128 60 0,-2 1 0,1 1 0,-1 1 0,0 0 0,-38 0 0,-216 6-1365,244-2-5461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7-15T00:14:02.121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789 129 24575,'-3'-2'0,"0"-1"0,0 1 0,-1 0 0,1 0 0,-1 1 0,0-1 0,1 1 0,-1-1 0,0 1 0,0 1 0,-5-2 0,-50-3 0,45 5 0,-185-2 0,111 3 0,65 1 0,0 0 0,1 1 0,-1 2 0,1 0 0,0 2 0,0 0 0,1 1 0,0 1 0,-30 18 0,46-23 0,0 0 0,1 0 0,0 0 0,0 0 0,0 1 0,0-1 0,1 1 0,0 0 0,0 0 0,0 0 0,0 1 0,1-1 0,0 1 0,0-1 0,0 1 0,1 0 0,0 0 0,-1 8 0,0 15 0,1 0 0,3 44 0,0-37 0,-2-4 0,1 2 0,6 45 0,-5-68 0,0 0 0,1 0 0,0 0 0,1 0 0,1-1 0,-1 1 0,13 18 0,52 79 0,39 55 0,-87-134 0,2-1 0,1-1 0,35 31 0,-35-41 0,1-1 0,1 0 0,0-2 0,1-1 0,1-2 0,0 0 0,40 9 0,-20-11 0,0-2 0,1-2 0,-1-2 0,93-6 0,-53 0 0,-70 2 0,1 0 0,-1-2 0,1 0 0,-1-2 0,0 0 0,-1 0 0,28-14 0,2-5 0,60-42 0,-99 61 0,-1-1 0,0-1 0,0 1 0,0-1 0,-1-1 0,0 1 0,0-1 0,-1 0 0,0 0 0,-1-1 0,5-10 0,4-15 0,15-59 0,-12 36 0,-6 27 0,-2-1 0,-1 0 0,5-52 0,-12 70 0,0 0 0,0 0 0,-1 0 0,-1 0 0,0 0 0,-1 1 0,0-1 0,-1 1 0,0-1 0,-1 1 0,-11-19 0,-12-19 0,-2 1 0,-2 1 0,-2 2 0,-3 2 0,-53-52 0,79 87 0,-1 0 0,0 1 0,0 0 0,-1 2 0,0-1 0,-1 1 0,1 1 0,-16-4 0,-16-2 0,-56-5 0,-21-5 0,73 9 0,0 2 0,-1 3 0,0 2 0,-66 1 0,15 7-341,0 5 0,1 4-1,-108 28 1,122-18-6485</inkml:trace>
</inkml:ink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ortad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ctrTitle" hasCustomPrompt="1"/>
          </p:nvPr>
        </p:nvSpPr>
        <p:spPr>
          <a:xfrm>
            <a:off x="431371" y="692697"/>
            <a:ext cx="6816757" cy="1109985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800">
                <a:solidFill>
                  <a:schemeClr val="tx2">
                    <a:lumMod val="50000"/>
                  </a:schemeClr>
                </a:solidFill>
              </a:defRPr>
            </a:lvl1pPr>
          </a:lstStyle>
          <a:p>
            <a:r>
              <a:rPr lang="es-ES" dirty="0"/>
              <a:t>Título Principal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609600" y="2636912"/>
            <a:ext cx="5966453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tx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Sub título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Clic para editar título</a:t>
            </a:r>
            <a:endParaRPr lang="es-ES_tradnl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4" name="1 Título"/>
          <p:cNvSpPr txBox="1">
            <a:spLocks/>
          </p:cNvSpPr>
          <p:nvPr userDrawn="1"/>
        </p:nvSpPr>
        <p:spPr>
          <a:xfrm>
            <a:off x="431371" y="692697"/>
            <a:ext cx="6816757" cy="110998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800" kern="1200">
                <a:solidFill>
                  <a:schemeClr val="tx2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4800" dirty="0">
                <a:solidFill>
                  <a:schemeClr val="bg1"/>
                </a:solidFill>
              </a:rPr>
              <a:t>Título Principal</a:t>
            </a:r>
          </a:p>
        </p:txBody>
      </p:sp>
      <p:sp>
        <p:nvSpPr>
          <p:cNvPr id="5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609600" y="2636912"/>
            <a:ext cx="5966453" cy="1752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dirty="0"/>
              <a:t>Sub título</a:t>
            </a:r>
          </a:p>
        </p:txBody>
      </p:sp>
    </p:spTree>
    <p:extLst>
      <p:ext uri="{BB962C8B-B14F-4D97-AF65-F5344CB8AC3E}">
        <p14:creationId xmlns:p14="http://schemas.microsoft.com/office/powerpoint/2010/main" val="2072304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58" y="9766"/>
            <a:ext cx="12190645" cy="6858000"/>
          </a:xfrm>
          <a:prstGeom prst="rect">
            <a:avLst/>
          </a:prstGeom>
        </p:spPr>
      </p:pic>
      <p:sp>
        <p:nvSpPr>
          <p:cNvPr id="4" name="1 Título"/>
          <p:cNvSpPr>
            <a:spLocks noGrp="1"/>
          </p:cNvSpPr>
          <p:nvPr>
            <p:ph type="title" hasCustomPrompt="1"/>
          </p:nvPr>
        </p:nvSpPr>
        <p:spPr>
          <a:xfrm>
            <a:off x="609600" y="548680"/>
            <a:ext cx="6830549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5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</p:spTree>
    <p:extLst>
      <p:ext uri="{BB962C8B-B14F-4D97-AF65-F5344CB8AC3E}">
        <p14:creationId xmlns:p14="http://schemas.microsoft.com/office/powerpoint/2010/main" val="2111786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609600" y="548680"/>
            <a:ext cx="6830549" cy="864096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4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772816"/>
            <a:ext cx="10972800" cy="43533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 hasCustomPrompt="1"/>
          </p:nvPr>
        </p:nvSpPr>
        <p:spPr>
          <a:xfrm>
            <a:off x="564826" y="116632"/>
            <a:ext cx="6830549" cy="1152128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20488600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4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772816"/>
            <a:ext cx="10972800" cy="43533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 hasCustomPrompt="1"/>
          </p:nvPr>
        </p:nvSpPr>
        <p:spPr>
          <a:xfrm>
            <a:off x="609600" y="548680"/>
            <a:ext cx="6830549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291236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8" name="1 Título"/>
          <p:cNvSpPr>
            <a:spLocks noGrp="1"/>
          </p:cNvSpPr>
          <p:nvPr>
            <p:ph type="title" hasCustomPrompt="1"/>
          </p:nvPr>
        </p:nvSpPr>
        <p:spPr>
          <a:xfrm>
            <a:off x="609600" y="548680"/>
            <a:ext cx="6830549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2800" b="1">
                <a:solidFill>
                  <a:schemeClr val="tx2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  <p:sp>
        <p:nvSpPr>
          <p:cNvPr id="9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tx2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9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772816"/>
            <a:ext cx="10972800" cy="43533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  <p:sp>
        <p:nvSpPr>
          <p:cNvPr id="5" name="1 Título"/>
          <p:cNvSpPr>
            <a:spLocks noGrp="1"/>
          </p:cNvSpPr>
          <p:nvPr>
            <p:ph type="title" hasCustomPrompt="1"/>
          </p:nvPr>
        </p:nvSpPr>
        <p:spPr>
          <a:xfrm>
            <a:off x="609600" y="548680"/>
            <a:ext cx="6830549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034384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0645" cy="6858000"/>
          </a:xfrm>
          <a:prstGeom prst="rect">
            <a:avLst/>
          </a:prstGeom>
        </p:spPr>
      </p:pic>
      <p:sp>
        <p:nvSpPr>
          <p:cNvPr id="5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609600" y="1772816"/>
            <a:ext cx="10972800" cy="435334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s-ES" dirty="0"/>
              <a:t>Contenido</a:t>
            </a:r>
          </a:p>
        </p:txBody>
      </p:sp>
      <p:sp>
        <p:nvSpPr>
          <p:cNvPr id="6" name="1 Título"/>
          <p:cNvSpPr>
            <a:spLocks noGrp="1"/>
          </p:cNvSpPr>
          <p:nvPr>
            <p:ph type="title" hasCustomPrompt="1"/>
          </p:nvPr>
        </p:nvSpPr>
        <p:spPr>
          <a:xfrm>
            <a:off x="609600" y="548680"/>
            <a:ext cx="6830549" cy="720080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3200" b="1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Título</a:t>
            </a:r>
          </a:p>
        </p:txBody>
      </p:sp>
    </p:spTree>
    <p:extLst>
      <p:ext uri="{BB962C8B-B14F-4D97-AF65-F5344CB8AC3E}">
        <p14:creationId xmlns:p14="http://schemas.microsoft.com/office/powerpoint/2010/main" val="1150930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2EF34C94-7E96-9341-AD4C-7D2976D8E8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673"/>
            <a:ext cx="12192000" cy="6854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352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0" r:id="rId4"/>
    <p:sldLayoutId id="2147483655" r:id="rId5"/>
    <p:sldLayoutId id="2147483656" r:id="rId6"/>
    <p:sldLayoutId id="2147483651" r:id="rId7"/>
    <p:sldLayoutId id="2147483653" r:id="rId8"/>
    <p:sldLayoutId id="2147483654" r:id="rId9"/>
    <p:sldLayoutId id="2147483659" r:id="rId10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H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pmc.ncbi.nlm.nih.gov/articles/PMC5238456/#f0005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hyperlink" Target="https://besjournals.onlinelibrary.wiley.com/doi/10.1111/1365-2745.70041#jec70041-bib-0046" TargetMode="External"/><Relationship Id="rId7" Type="http://schemas.openxmlformats.org/officeDocument/2006/relationships/customXml" Target="../ink/ink2.xml"/><Relationship Id="rId2" Type="http://schemas.openxmlformats.org/officeDocument/2006/relationships/hyperlink" Target="http://www.floraweb.de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customXml" Target="../ink/ink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D1AD93C9-55AC-92D8-620A-9C9EE4BDD4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02" y="0"/>
            <a:ext cx="12180898" cy="6858000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B4081D0C-6A38-80FD-1891-5B7453E3ED63}"/>
              </a:ext>
            </a:extLst>
          </p:cNvPr>
          <p:cNvSpPr txBox="1"/>
          <p:nvPr/>
        </p:nvSpPr>
        <p:spPr>
          <a:xfrm>
            <a:off x="11102" y="3717032"/>
            <a:ext cx="11109058" cy="176394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rtl="0">
              <a:lnSpc>
                <a:spcPct val="150000"/>
              </a:lnSpc>
            </a:pPr>
            <a:r>
              <a:rPr lang="es-HN" sz="2500" b="1" dirty="0">
                <a:solidFill>
                  <a:srgbClr val="000000"/>
                </a:solidFill>
                <a:cs typeface="Arial" panose="020B0604020202020204" pitchFamily="34" charset="0"/>
              </a:rPr>
              <a:t>Institución de Práctica: ______________________</a:t>
            </a:r>
          </a:p>
          <a:p>
            <a:pPr rtl="0">
              <a:lnSpc>
                <a:spcPct val="150000"/>
              </a:lnSpc>
            </a:pPr>
            <a:r>
              <a:rPr lang="es-HN" sz="2500" b="1" dirty="0">
                <a:solidFill>
                  <a:srgbClr val="000000"/>
                </a:solidFill>
                <a:cs typeface="Arial" panose="020B0604020202020204" pitchFamily="34" charset="0"/>
              </a:rPr>
              <a:t>Asesor de PPS: _________________            Supervisor PPS: _________________</a:t>
            </a:r>
          </a:p>
          <a:p>
            <a:pPr rtl="0">
              <a:lnSpc>
                <a:spcPct val="150000"/>
              </a:lnSpc>
            </a:pPr>
            <a:r>
              <a:rPr lang="es-HN" sz="2500" b="1" dirty="0">
                <a:solidFill>
                  <a:srgbClr val="000000"/>
                </a:solidFill>
                <a:cs typeface="Arial" panose="020B0604020202020204" pitchFamily="34" charset="0"/>
              </a:rPr>
              <a:t>Practicante: ___________________</a:t>
            </a:r>
            <a:r>
              <a:rPr lang="es-HN" sz="2500" b="1" dirty="0">
                <a:cs typeface="Arial" panose="020B0604020202020204" pitchFamily="34" charset="0"/>
              </a:rPr>
              <a:t> </a:t>
            </a:r>
            <a:r>
              <a:rPr lang="es-HN" sz="2500" b="1" dirty="0">
                <a:solidFill>
                  <a:srgbClr val="000000"/>
                </a:solidFill>
                <a:cs typeface="Arial" panose="020B0604020202020204" pitchFamily="34" charset="0"/>
              </a:rPr>
              <a:t>Cuenta: ___________________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FD9F768-1385-27F5-9AA2-1C2D99052EA2}"/>
              </a:ext>
            </a:extLst>
          </p:cNvPr>
          <p:cNvSpPr txBox="1"/>
          <p:nvPr/>
        </p:nvSpPr>
        <p:spPr>
          <a:xfrm>
            <a:off x="244454" y="6165502"/>
            <a:ext cx="7560840" cy="461665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s-HN" sz="2400" b="1" dirty="0">
                <a:cs typeface="Arial" panose="020B0604020202020204" pitchFamily="34" charset="0"/>
              </a:rPr>
              <a:t>Tegucigalpa M.D.C., Honduras                  22/agosto/2025</a:t>
            </a:r>
          </a:p>
        </p:txBody>
      </p:sp>
    </p:spTree>
    <p:extLst>
      <p:ext uri="{BB962C8B-B14F-4D97-AF65-F5344CB8AC3E}">
        <p14:creationId xmlns:p14="http://schemas.microsoft.com/office/powerpoint/2010/main" val="42474289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ED9D5F6D-F8A5-9D8D-DB90-80ADF50A5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4235"/>
            <a:ext cx="9518848" cy="720080"/>
          </a:xfrm>
        </p:spPr>
        <p:txBody>
          <a:bodyPr/>
          <a:lstStyle/>
          <a:p>
            <a:r>
              <a:rPr lang="es-HN" sz="2400" dirty="0"/>
              <a:t>Indicaciones para presentar: recuerde dispone de </a:t>
            </a:r>
            <a:r>
              <a:rPr lang="es-HN" sz="2400" dirty="0">
                <a:solidFill>
                  <a:srgbClr val="FFC000"/>
                </a:solidFill>
              </a:rPr>
              <a:t>15 minutos</a:t>
            </a:r>
          </a:p>
        </p:txBody>
      </p:sp>
      <p:sp>
        <p:nvSpPr>
          <p:cNvPr id="5" name="Marcador de contenido 4">
            <a:extLst>
              <a:ext uri="{FF2B5EF4-FFF2-40B4-BE49-F238E27FC236}">
                <a16:creationId xmlns:a16="http://schemas.microsoft.com/office/drawing/2014/main" id="{FCC1C6DE-1A9B-03D6-E8E1-D34AC1B63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352" y="1687851"/>
            <a:ext cx="10972800" cy="4525963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es-HN" sz="2500" dirty="0"/>
              <a:t>Tipo de letra: Calibri </a:t>
            </a:r>
            <a:r>
              <a:rPr lang="es-HN" sz="2500" dirty="0" err="1"/>
              <a:t>ó</a:t>
            </a:r>
            <a:r>
              <a:rPr lang="es-HN" sz="2500" dirty="0"/>
              <a:t> arial </a:t>
            </a:r>
          </a:p>
          <a:p>
            <a:r>
              <a:rPr lang="es-HN" sz="2600" dirty="0"/>
              <a:t>Tamaño de letra: </a:t>
            </a:r>
            <a:r>
              <a:rPr lang="es-HN" sz="2600" dirty="0">
                <a:solidFill>
                  <a:srgbClr val="FF0000"/>
                </a:solidFill>
              </a:rPr>
              <a:t>24</a:t>
            </a:r>
          </a:p>
          <a:p>
            <a:r>
              <a:rPr lang="es-HN" sz="2500" dirty="0"/>
              <a:t>Espaciado: 1,0</a:t>
            </a:r>
          </a:p>
          <a:p>
            <a:r>
              <a:rPr lang="es-HN" sz="2500" dirty="0"/>
              <a:t>Color de letra: azul o negro</a:t>
            </a:r>
          </a:p>
          <a:p>
            <a:r>
              <a:rPr lang="es-HN" sz="2500" dirty="0"/>
              <a:t>Ortografía: mayúsculas- tildes, puntos, </a:t>
            </a:r>
          </a:p>
          <a:p>
            <a:r>
              <a:rPr lang="es-HN" sz="2500" dirty="0"/>
              <a:t>Revisar los nombres científicos</a:t>
            </a:r>
          </a:p>
          <a:p>
            <a:r>
              <a:rPr lang="es-HN" sz="2500" dirty="0"/>
              <a:t>Imágenes con descripción</a:t>
            </a:r>
          </a:p>
          <a:p>
            <a:r>
              <a:rPr lang="es-HN" sz="2500" dirty="0"/>
              <a:t>Indicar para cada imagen las actvividades.</a:t>
            </a:r>
          </a:p>
          <a:p>
            <a:r>
              <a:rPr lang="es-HN" sz="2500" dirty="0"/>
              <a:t>Enumerar enunciados y actividades</a:t>
            </a:r>
          </a:p>
          <a:p>
            <a:endParaRPr lang="es-HN" dirty="0"/>
          </a:p>
          <a:p>
            <a:endParaRPr lang="es-HN" dirty="0"/>
          </a:p>
          <a:p>
            <a:endParaRPr lang="es-HN" dirty="0"/>
          </a:p>
          <a:p>
            <a:endParaRPr lang="es-HN" dirty="0"/>
          </a:p>
        </p:txBody>
      </p:sp>
      <p:sp>
        <p:nvSpPr>
          <p:cNvPr id="6" name="Marcador de contenido 4">
            <a:extLst>
              <a:ext uri="{FF2B5EF4-FFF2-40B4-BE49-F238E27FC236}">
                <a16:creationId xmlns:a16="http://schemas.microsoft.com/office/drawing/2014/main" id="{3717B1B6-3064-D388-6C53-8A57CCC18DB6}"/>
              </a:ext>
            </a:extLst>
          </p:cNvPr>
          <p:cNvSpPr txBox="1">
            <a:spLocks/>
          </p:cNvSpPr>
          <p:nvPr/>
        </p:nvSpPr>
        <p:spPr>
          <a:xfrm>
            <a:off x="6672064" y="1304314"/>
            <a:ext cx="5519936" cy="5293037"/>
          </a:xfrm>
          <a:prstGeom prst="rect">
            <a:avLst/>
          </a:prstGeom>
          <a:solidFill>
            <a:schemeClr val="bg1"/>
          </a:solidFill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HN" sz="2000" b="1" dirty="0">
                <a:highlight>
                  <a:srgbClr val="FFFF00"/>
                </a:highlight>
              </a:rPr>
              <a:t>Orden de la presentación:</a:t>
            </a:r>
          </a:p>
          <a:p>
            <a:r>
              <a:rPr lang="es-HN" sz="2000" dirty="0"/>
              <a:t>Portada (hay dos opciones)</a:t>
            </a:r>
          </a:p>
          <a:p>
            <a:r>
              <a:rPr lang="es-HN" sz="2000" dirty="0"/>
              <a:t>I- Generalidades del sitio de práctica: describe el sitio de práctica, puede colocar mapa o logo.</a:t>
            </a:r>
          </a:p>
          <a:p>
            <a:r>
              <a:rPr lang="es-HN" sz="2000" dirty="0"/>
              <a:t>II- Misión y visión de la institución.</a:t>
            </a:r>
          </a:p>
          <a:p>
            <a:r>
              <a:rPr lang="es-HN" sz="2000" dirty="0"/>
              <a:t>III- Objetivos de la práctica</a:t>
            </a:r>
          </a:p>
          <a:p>
            <a:r>
              <a:rPr lang="es-HN" sz="2000" dirty="0"/>
              <a:t>IV – Actividades de la práctica profesional: son las actividades APROBADAS antes de ir a práctica.</a:t>
            </a:r>
          </a:p>
          <a:p>
            <a:r>
              <a:rPr lang="es-HN" sz="2000" dirty="0"/>
              <a:t>V- </a:t>
            </a:r>
            <a:r>
              <a:rPr lang="es-HN" sz="2000" b="1" dirty="0"/>
              <a:t>Resultados de las actividades desarrolladas</a:t>
            </a:r>
          </a:p>
          <a:p>
            <a:r>
              <a:rPr lang="es-HN" sz="2000" dirty="0"/>
              <a:t>VI- Actividades extra</a:t>
            </a:r>
          </a:p>
          <a:p>
            <a:r>
              <a:rPr lang="es-HN" sz="2000" dirty="0"/>
              <a:t>VII- Conclusiones</a:t>
            </a:r>
          </a:p>
          <a:p>
            <a:r>
              <a:rPr lang="es-HN" sz="2000" dirty="0"/>
              <a:t>VIII – Recomendaciones</a:t>
            </a:r>
          </a:p>
          <a:p>
            <a:r>
              <a:rPr lang="es-HN" sz="2000" dirty="0"/>
              <a:t>IX – Agradecimientos </a:t>
            </a:r>
          </a:p>
          <a:p>
            <a:endParaRPr lang="es-HN" sz="2000" dirty="0"/>
          </a:p>
          <a:p>
            <a:endParaRPr lang="es-HN" sz="2000" dirty="0"/>
          </a:p>
          <a:p>
            <a:endParaRPr lang="es-HN" sz="2000" dirty="0"/>
          </a:p>
        </p:txBody>
      </p:sp>
    </p:spTree>
    <p:extLst>
      <p:ext uri="{BB962C8B-B14F-4D97-AF65-F5344CB8AC3E}">
        <p14:creationId xmlns:p14="http://schemas.microsoft.com/office/powerpoint/2010/main" val="5065700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427E9098-FBAA-0994-78B3-A8D142738A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420" y="454315"/>
            <a:ext cx="6830549" cy="720080"/>
          </a:xfrm>
        </p:spPr>
        <p:txBody>
          <a:bodyPr anchor="ctr">
            <a:normAutofit fontScale="90000"/>
          </a:bodyPr>
          <a:lstStyle/>
          <a:p>
            <a:r>
              <a:rPr lang="es-HN" dirty="0"/>
              <a:t>I -Introducción - Generalidades de la institución </a:t>
            </a:r>
          </a:p>
        </p:txBody>
      </p:sp>
      <p:sp>
        <p:nvSpPr>
          <p:cNvPr id="7" name="Marcador de contenido 6">
            <a:extLst>
              <a:ext uri="{FF2B5EF4-FFF2-40B4-BE49-F238E27FC236}">
                <a16:creationId xmlns:a16="http://schemas.microsoft.com/office/drawing/2014/main" id="{C809047F-13F3-DF24-148E-6388AB5223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HN" dirty="0"/>
              <a:t>Se describe la institución de práctica:</a:t>
            </a:r>
          </a:p>
          <a:p>
            <a:r>
              <a:rPr lang="es-HN" dirty="0"/>
              <a:t>Introduccion: describe el quehacer del sitio. </a:t>
            </a:r>
          </a:p>
          <a:p>
            <a:r>
              <a:rPr lang="es-HN" dirty="0"/>
              <a:t>NO cargar con texto recuerde que usted lo explicará</a:t>
            </a:r>
          </a:p>
          <a:p>
            <a:endParaRPr lang="es-HN" dirty="0"/>
          </a:p>
        </p:txBody>
      </p:sp>
      <p:pic>
        <p:nvPicPr>
          <p:cNvPr id="1028" name="Picture 4" descr="Mapa y Localisación del Jardín Botánico Lancetilla">
            <a:extLst>
              <a:ext uri="{FF2B5EF4-FFF2-40B4-BE49-F238E27FC236}">
                <a16:creationId xmlns:a16="http://schemas.microsoft.com/office/drawing/2014/main" id="{720BF9BB-495F-9039-29DB-22DE1B406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8020" y="1700808"/>
            <a:ext cx="3489772" cy="4512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Llamada de flecha hacia abajo 8">
            <a:extLst>
              <a:ext uri="{FF2B5EF4-FFF2-40B4-BE49-F238E27FC236}">
                <a16:creationId xmlns:a16="http://schemas.microsoft.com/office/drawing/2014/main" id="{324C6B0B-63AC-2733-47DE-42EAA44DAEA9}"/>
              </a:ext>
            </a:extLst>
          </p:cNvPr>
          <p:cNvSpPr/>
          <p:nvPr/>
        </p:nvSpPr>
        <p:spPr>
          <a:xfrm>
            <a:off x="7880163" y="278228"/>
            <a:ext cx="3587629" cy="1339553"/>
          </a:xfrm>
          <a:prstGeom prst="downArrowCallou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s-HN" dirty="0"/>
              <a:t>Se recomienda incluir un mapa </a:t>
            </a:r>
          </a:p>
          <a:p>
            <a:r>
              <a:rPr lang="es-HN" dirty="0"/>
              <a:t>para ubicar el sitio de realización</a:t>
            </a:r>
          </a:p>
          <a:p>
            <a:r>
              <a:rPr lang="es-HN" dirty="0"/>
              <a:t>de práctica</a:t>
            </a:r>
          </a:p>
        </p:txBody>
      </p:sp>
    </p:spTree>
    <p:extLst>
      <p:ext uri="{BB962C8B-B14F-4D97-AF65-F5344CB8AC3E}">
        <p14:creationId xmlns:p14="http://schemas.microsoft.com/office/powerpoint/2010/main" val="3209208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9170-5483-374C-AD31-DB54160D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336" y="544334"/>
            <a:ext cx="6923112" cy="720080"/>
          </a:xfrm>
        </p:spPr>
        <p:txBody>
          <a:bodyPr/>
          <a:lstStyle/>
          <a:p>
            <a:r>
              <a:rPr lang="es-HN" dirty="0"/>
              <a:t>II - Misión y visión de la institución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BE92A4-1D9A-B74B-8DC6-508D700B3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348" y="1262417"/>
            <a:ext cx="11557284" cy="1357136"/>
          </a:xfrm>
        </p:spPr>
        <p:txBody>
          <a:bodyPr/>
          <a:lstStyle/>
          <a:p>
            <a:pPr marL="11430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-HN" b="0" i="0" u="none" strike="noStrike" dirty="0">
                <a:solidFill>
                  <a:srgbClr val="000000"/>
                </a:solidFill>
                <a:effectLst/>
                <a:latin typeface="ProximaNova"/>
              </a:rPr>
              <a:t>Los</a:t>
            </a:r>
            <a:r>
              <a:rPr lang="es-HN" b="1" i="0" u="none" strike="noStrike" dirty="0">
                <a:solidFill>
                  <a:srgbClr val="000000"/>
                </a:solidFill>
                <a:effectLst/>
                <a:latin typeface="ProximaNova"/>
              </a:rPr>
              <a:t> verbos para misión y visión</a:t>
            </a:r>
            <a:r>
              <a:rPr lang="es-HN" b="0" i="0" u="none" strike="noStrike" dirty="0">
                <a:solidFill>
                  <a:srgbClr val="000000"/>
                </a:solidFill>
                <a:effectLst/>
                <a:latin typeface="ProximaNova"/>
              </a:rPr>
              <a:t> se utilizan para describir la identidad, los objetivos y la estrategia de una compañía. Por ejemplo: </a:t>
            </a:r>
            <a:r>
              <a:rPr lang="es-HN" b="0" i="1" u="none" strike="noStrike" dirty="0">
                <a:solidFill>
                  <a:srgbClr val="339966"/>
                </a:solidFill>
                <a:effectLst/>
                <a:latin typeface="ProximaNova"/>
              </a:rPr>
              <a:t> alcanzar, promover.</a:t>
            </a:r>
            <a:endParaRPr lang="es-HN" dirty="0"/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E4718CBA-5A30-8523-734D-3C8D57C188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2631088"/>
              </p:ext>
            </p:extLst>
          </p:nvPr>
        </p:nvGraphicFramePr>
        <p:xfrm>
          <a:off x="227348" y="2852383"/>
          <a:ext cx="11737304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8652">
                  <a:extLst>
                    <a:ext uri="{9D8B030D-6E8A-4147-A177-3AD203B41FA5}">
                      <a16:colId xmlns:a16="http://schemas.microsoft.com/office/drawing/2014/main" val="86537779"/>
                    </a:ext>
                  </a:extLst>
                </a:gridCol>
                <a:gridCol w="5868652">
                  <a:extLst>
                    <a:ext uri="{9D8B030D-6E8A-4147-A177-3AD203B41FA5}">
                      <a16:colId xmlns:a16="http://schemas.microsoft.com/office/drawing/2014/main" val="880028852"/>
                    </a:ext>
                  </a:extLst>
                </a:gridCol>
              </a:tblGrid>
              <a:tr h="404032">
                <a:tc>
                  <a:txBody>
                    <a:bodyPr/>
                    <a:lstStyle/>
                    <a:p>
                      <a:r>
                        <a:rPr lang="es-HN" sz="2400" dirty="0"/>
                        <a:t>Misión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HN" sz="2400" dirty="0"/>
                        <a:t>Visión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597025"/>
                  </a:ext>
                </a:extLst>
              </a:tr>
              <a:tr h="2191732">
                <a:tc>
                  <a:txBody>
                    <a:bodyPr/>
                    <a:lstStyle/>
                    <a:p>
                      <a:r>
                        <a:rPr lang="es-HN" sz="2400" dirty="0"/>
                        <a:t>Para el año 2020, la </a:t>
                      </a:r>
                      <a:r>
                        <a:rPr lang="es-HN" sz="2400" dirty="0" err="1"/>
                        <a:t>DiBio</a:t>
                      </a:r>
                      <a:r>
                        <a:rPr lang="es-HN" sz="2400" dirty="0"/>
                        <a:t> ha impulsado acciones como ente gestor para la conservación y el uso sostenible de la biodiversidad, siendo reconocida por su desempeño como autoridad nacional en la materia.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HN" sz="2400" dirty="0"/>
                        <a:t>Fomentar la participación de la conservación de la biodiversidad mediante la generación de leyes, normas y regulaciones que permitan su uso sostenible, y garantizar el cumplimiento de la legislación y los convenios nacionales, regionales e internacionales.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4338166"/>
                  </a:ext>
                </a:extLst>
              </a:tr>
            </a:tbl>
          </a:graphicData>
        </a:graphic>
      </p:graphicFrame>
      <p:pic>
        <p:nvPicPr>
          <p:cNvPr id="1026" name="Picture 2" descr="Producto de Prueba (ejemplo) | MB Blanca Belzunce">
            <a:extLst>
              <a:ext uri="{FF2B5EF4-FFF2-40B4-BE49-F238E27FC236}">
                <a16:creationId xmlns:a16="http://schemas.microsoft.com/office/drawing/2014/main" id="{106EE862-B3BC-22E5-A861-D931C9F604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1985" y="2140345"/>
            <a:ext cx="1916832" cy="9584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3856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70EB17-3274-944C-9536-2A7B4613C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III- Objetivos de práctica profesional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F99A9C8-F450-784E-BD63-A1AB072C9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384" y="1556792"/>
            <a:ext cx="10945216" cy="4525963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50000"/>
              </a:lnSpc>
            </a:pPr>
            <a:r>
              <a:rPr lang="es-HN" sz="2600" dirty="0">
                <a:solidFill>
                  <a:schemeClr val="tx1"/>
                </a:solidFill>
                <a:cs typeface="Arial" panose="020B0604020202020204" pitchFamily="34" charset="0"/>
              </a:rPr>
              <a:t>Brindar acompañamiento a iniciativas y compromisos internacionales, facilitando la familiarización del practicante con los procesos de gestión ambiental en el país y con los marcos regulatorios internacionales enfocados en la protección y conservación de la biodiversidad.</a:t>
            </a:r>
          </a:p>
          <a:p>
            <a:pPr marL="0" indent="0">
              <a:lnSpc>
                <a:spcPct val="150000"/>
              </a:lnSpc>
              <a:buNone/>
            </a:pPr>
            <a:endParaRPr lang="es-HN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HN" sz="2600" dirty="0">
                <a:solidFill>
                  <a:schemeClr val="tx1"/>
                </a:solidFill>
                <a:cs typeface="Arial" panose="020B0604020202020204" pitchFamily="34" charset="0"/>
              </a:rPr>
              <a:t>Coordinar esfuerzos con organizaciones internacionales, gobiernos y </a:t>
            </a:r>
            <a:r>
              <a:rPr lang="es-HN" sz="2600" dirty="0" err="1">
                <a:solidFill>
                  <a:schemeClr val="tx1"/>
                </a:solidFill>
                <a:cs typeface="Arial" panose="020B0604020202020204" pitchFamily="34" charset="0"/>
              </a:rPr>
              <a:t>ONGs</a:t>
            </a:r>
            <a:r>
              <a:rPr lang="es-HN" sz="2600" dirty="0">
                <a:solidFill>
                  <a:schemeClr val="tx1"/>
                </a:solidFill>
                <a:cs typeface="Arial" panose="020B0604020202020204" pitchFamily="34" charset="0"/>
              </a:rPr>
              <a:t> para garantizar el cumplimiento de los compromisos adquiridos en tratados internacionales.</a:t>
            </a:r>
          </a:p>
          <a:p>
            <a:pPr marL="0" indent="0">
              <a:lnSpc>
                <a:spcPct val="150000"/>
              </a:lnSpc>
              <a:buNone/>
            </a:pPr>
            <a:endParaRPr lang="es-HN" sz="2600" dirty="0">
              <a:solidFill>
                <a:schemeClr val="tx1"/>
              </a:solidFill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s-HN" sz="2600" b="1" dirty="0">
                <a:solidFill>
                  <a:schemeClr val="tx1"/>
                </a:solidFill>
                <a:cs typeface="Arial" panose="020B0604020202020204" pitchFamily="34" charset="0"/>
              </a:rPr>
              <a:t>Participar</a:t>
            </a:r>
            <a:r>
              <a:rPr lang="es-HN" sz="2600" dirty="0">
                <a:solidFill>
                  <a:schemeClr val="tx1"/>
                </a:solidFill>
                <a:cs typeface="Arial" panose="020B0604020202020204" pitchFamily="34" charset="0"/>
              </a:rPr>
              <a:t> en la elaboración de estrategias nacionales de biodiversidad, el monitoreo del estado de los ecosistemas, y la promoción de la educación y sensibilización ambiental, contribuyendo de manera esencial a la protección de la biodiversidad y al desarrollo sostenible del país</a:t>
            </a:r>
            <a:r>
              <a:rPr lang="es-HN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15062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9170-5483-374C-AD31-DB54160D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0" y="548681"/>
            <a:ext cx="10801200" cy="720080"/>
          </a:xfrm>
        </p:spPr>
        <p:txBody>
          <a:bodyPr/>
          <a:lstStyle/>
          <a:p>
            <a:r>
              <a:rPr lang="es-HN" dirty="0"/>
              <a:t>IV- Actividades de práctica profesional:</a:t>
            </a:r>
            <a:endParaRPr lang="es-HN" dirty="0">
              <a:solidFill>
                <a:srgbClr val="FFC000"/>
              </a:solidFill>
            </a:endParaRPr>
          </a:p>
        </p:txBody>
      </p:sp>
      <p:pic>
        <p:nvPicPr>
          <p:cNvPr id="7" name="Marcador de contenido 6">
            <a:extLst>
              <a:ext uri="{FF2B5EF4-FFF2-40B4-BE49-F238E27FC236}">
                <a16:creationId xmlns:a16="http://schemas.microsoft.com/office/drawing/2014/main" id="{E2B2790D-3A1F-A7BE-EF1B-DE70ABC5BB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672064" y="1196752"/>
            <a:ext cx="5032387" cy="5250612"/>
          </a:xfr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F6B90A17-90FB-6F7B-79B2-6CDA7B78FF0D}"/>
              </a:ext>
            </a:extLst>
          </p:cNvPr>
          <p:cNvSpPr txBox="1"/>
          <p:nvPr/>
        </p:nvSpPr>
        <p:spPr>
          <a:xfrm>
            <a:off x="315138" y="5546607"/>
            <a:ext cx="6212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HN" dirty="0">
              <a:cs typeface="Arial" panose="020B0604020202020204" pitchFamily="34" charset="0"/>
            </a:endParaRPr>
          </a:p>
        </p:txBody>
      </p:sp>
      <p:pic>
        <p:nvPicPr>
          <p:cNvPr id="2050" name="Picture 2" descr="Producto de Prueba (ejemplo) | MB Blanca Belzunce">
            <a:extLst>
              <a:ext uri="{FF2B5EF4-FFF2-40B4-BE49-F238E27FC236}">
                <a16:creationId xmlns:a16="http://schemas.microsoft.com/office/drawing/2014/main" id="{CE3CC345-6A98-A7C1-52E0-A29F3935E5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0256" y="34578"/>
            <a:ext cx="2468366" cy="1234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27DBC60-396D-148F-CAE3-05C45E0F8299}"/>
              </a:ext>
            </a:extLst>
          </p:cNvPr>
          <p:cNvSpPr txBox="1"/>
          <p:nvPr/>
        </p:nvSpPr>
        <p:spPr>
          <a:xfrm>
            <a:off x="191344" y="1340768"/>
            <a:ext cx="6103620" cy="37870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s-ES" b="1" dirty="0">
                <a:solidFill>
                  <a:srgbClr val="1B1B1B"/>
                </a:solidFill>
                <a:highlight>
                  <a:srgbClr val="C0C0C0"/>
                </a:highlight>
                <a:latin typeface="Cambria" panose="02040503050406030204" pitchFamily="18" charset="0"/>
              </a:rPr>
              <a:t>Actividad 1:</a:t>
            </a:r>
            <a:endParaRPr lang="es-ES" dirty="0">
              <a:solidFill>
                <a:srgbClr val="1B1B1B"/>
              </a:solidFill>
              <a:latin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es-ES" dirty="0">
                <a:solidFill>
                  <a:srgbClr val="1B1B1B"/>
                </a:solidFill>
                <a:latin typeface="Cambria" panose="02040503050406030204" pitchFamily="18" charset="0"/>
              </a:rPr>
              <a:t>S</a:t>
            </a:r>
            <a:r>
              <a:rPr lang="es-E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e utilizó la microscopía </a:t>
            </a:r>
            <a:r>
              <a:rPr lang="es-ES" b="0" i="0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confocal</a:t>
            </a:r>
            <a:r>
              <a:rPr lang="es-E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de barrido láser (CLSM) para analizar plantas transgénicas </a:t>
            </a:r>
            <a:r>
              <a:rPr lang="es-E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de </a:t>
            </a:r>
            <a:r>
              <a:rPr lang="es-E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Arabidopsis</a:t>
            </a:r>
            <a:r>
              <a:rPr lang="es-E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thaliana</a:t>
            </a:r>
            <a:r>
              <a:rPr lang="es-E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que expresan proteínas fluorescentes verdes o cian mediante la construcción de la señal de direccionamiento </a:t>
            </a:r>
            <a:r>
              <a:rPr lang="es-E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peroxisomal</a:t>
            </a:r>
            <a:r>
              <a:rPr lang="es-E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1 (PTS1)</a:t>
            </a:r>
            <a:r>
              <a:rPr lang="es-E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 . </a:t>
            </a:r>
          </a:p>
          <a:p>
            <a:pPr>
              <a:lnSpc>
                <a:spcPct val="150000"/>
              </a:lnSpc>
            </a:pPr>
            <a:r>
              <a:rPr lang="es-ES" b="0" i="0" u="sng" dirty="0">
                <a:solidFill>
                  <a:srgbClr val="005EA2"/>
                </a:solidFill>
                <a:effectLst/>
                <a:latin typeface="Cambria" panose="02040503050406030204" pitchFamily="18" charset="0"/>
                <a:hlinkClick r:id="rId4"/>
              </a:rPr>
              <a:t>La Fig. 1</a:t>
            </a:r>
            <a:r>
              <a:rPr lang="es-E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 muestra la visualización de NO y ONOO </a:t>
            </a:r>
            <a:r>
              <a:rPr lang="es-ES" b="0" i="0" baseline="3000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-</a:t>
            </a:r>
            <a:r>
              <a:rPr lang="es-E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 en las células de guarda de </a:t>
            </a:r>
            <a:r>
              <a:rPr lang="es-E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Arabidopsis</a:t>
            </a:r>
            <a:r>
              <a:rPr lang="es-ES" b="0" i="1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 </a:t>
            </a:r>
            <a:r>
              <a:rPr lang="es-ES" b="0" i="1" dirty="0" err="1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thaliana</a:t>
            </a:r>
            <a:r>
              <a:rPr lang="es-ES" b="0" i="0" dirty="0">
                <a:solidFill>
                  <a:srgbClr val="1B1B1B"/>
                </a:solidFill>
                <a:effectLst/>
                <a:latin typeface="Cambria" panose="02040503050406030204" pitchFamily="18" charset="0"/>
              </a:rPr>
              <a:t> transgénica que expresan CFP-PTS1.</a:t>
            </a:r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6056284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Marcador de contenido 4">
            <a:extLst>
              <a:ext uri="{FF2B5EF4-FFF2-40B4-BE49-F238E27FC236}">
                <a16:creationId xmlns:a16="http://schemas.microsoft.com/office/drawing/2014/main" id="{809A0102-A308-88E9-3D92-66C5C26325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3012485"/>
              </p:ext>
            </p:extLst>
          </p:nvPr>
        </p:nvGraphicFramePr>
        <p:xfrm>
          <a:off x="164484" y="1504505"/>
          <a:ext cx="11863032" cy="2041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16245">
                  <a:extLst>
                    <a:ext uri="{9D8B030D-6E8A-4147-A177-3AD203B41FA5}">
                      <a16:colId xmlns:a16="http://schemas.microsoft.com/office/drawing/2014/main" val="4004318409"/>
                    </a:ext>
                  </a:extLst>
                </a:gridCol>
                <a:gridCol w="3761449">
                  <a:extLst>
                    <a:ext uri="{9D8B030D-6E8A-4147-A177-3AD203B41FA5}">
                      <a16:colId xmlns:a16="http://schemas.microsoft.com/office/drawing/2014/main" val="1866410794"/>
                    </a:ext>
                  </a:extLst>
                </a:gridCol>
                <a:gridCol w="3885338">
                  <a:extLst>
                    <a:ext uri="{9D8B030D-6E8A-4147-A177-3AD203B41FA5}">
                      <a16:colId xmlns:a16="http://schemas.microsoft.com/office/drawing/2014/main" val="1258320692"/>
                    </a:ext>
                  </a:extLst>
                </a:gridCol>
              </a:tblGrid>
              <a:tr h="494029">
                <a:tc>
                  <a:txBody>
                    <a:bodyPr/>
                    <a:lstStyle/>
                    <a:p>
                      <a:r>
                        <a:rPr lang="es-HN" sz="2400" dirty="0"/>
                        <a:t>Se Evaluaron plantas Nativas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HN" sz="2400" dirty="0"/>
                        <a:t>Informe Nacional de Listas Rojas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HN" sz="2400" dirty="0"/>
                        <a:t>Pauta para futuras Evaluaciones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511688"/>
                  </a:ext>
                </a:extLst>
              </a:tr>
              <a:tr h="1218153">
                <a:tc>
                  <a:txBody>
                    <a:bodyPr/>
                    <a:lstStyle/>
                    <a:p>
                      <a:r>
                        <a:rPr lang="es-HN" sz="2400" dirty="0"/>
                        <a:t>Se evaluaron un total de 501 plantas endémicas y nativas del país.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HN" sz="2400" dirty="0"/>
                        <a:t>Será un recurso y esfuerzo de país para establecer estrategias de conservación.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HN" sz="2400" dirty="0"/>
                        <a:t>En base a la experiencia de los talleres, se espera mejorar las futuras evaluaciones.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585163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A7146B86-AA9A-9A49-9010-782546E87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147817"/>
            <a:ext cx="8051454" cy="1152128"/>
          </a:xfrm>
        </p:spPr>
        <p:txBody>
          <a:bodyPr/>
          <a:lstStyle/>
          <a:p>
            <a:r>
              <a:rPr lang="es-HN" dirty="0"/>
              <a:t>V- Resultados:</a:t>
            </a:r>
            <a:br>
              <a:rPr lang="es-HN" dirty="0"/>
            </a:br>
            <a:r>
              <a:rPr lang="es-HN" dirty="0"/>
              <a:t>1. Taller evaluación de Listas Rojas de plantas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57E6038-6286-2831-6200-C7D1177F6D18}"/>
              </a:ext>
            </a:extLst>
          </p:cNvPr>
          <p:cNvSpPr txBox="1"/>
          <p:nvPr/>
        </p:nvSpPr>
        <p:spPr>
          <a:xfrm>
            <a:off x="164484" y="5833865"/>
            <a:ext cx="10251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i="1" dirty="0"/>
              <a:t>Nota:</a:t>
            </a:r>
            <a:r>
              <a:rPr lang="es-HN" b="1" i="1" dirty="0"/>
              <a:t> </a:t>
            </a:r>
            <a:r>
              <a:rPr lang="es-HN" b="1" dirty="0"/>
              <a:t>(A) </a:t>
            </a:r>
            <a:r>
              <a:rPr lang="es-HN" dirty="0"/>
              <a:t>Grafico del número de especies según su reporte de endemismo, </a:t>
            </a:r>
            <a:r>
              <a:rPr lang="es-HN" b="1" dirty="0"/>
              <a:t>(B) Nú</a:t>
            </a:r>
            <a:r>
              <a:rPr lang="es-HN" dirty="0"/>
              <a:t>mero de especies evaluadas según su categoría UICN. </a:t>
            </a:r>
            <a:endParaRPr lang="es-HN" i="1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7942616E-3728-3796-BF63-FE8FD7DF1F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798" y="4061001"/>
            <a:ext cx="7322820" cy="1828800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E061629A-73E9-1E18-72D2-0F2E84252F14}"/>
              </a:ext>
            </a:extLst>
          </p:cNvPr>
          <p:cNvSpPr txBox="1"/>
          <p:nvPr/>
        </p:nvSpPr>
        <p:spPr>
          <a:xfrm>
            <a:off x="1967617" y="3462809"/>
            <a:ext cx="61926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b="1" dirty="0"/>
              <a:t>Figura 6. </a:t>
            </a:r>
          </a:p>
          <a:p>
            <a:r>
              <a:rPr lang="es-HN" i="1" dirty="0"/>
              <a:t>Resultados obtenidos de la evaluación.</a:t>
            </a:r>
          </a:p>
        </p:txBody>
      </p:sp>
    </p:spTree>
    <p:extLst>
      <p:ext uri="{BB962C8B-B14F-4D97-AF65-F5344CB8AC3E}">
        <p14:creationId xmlns:p14="http://schemas.microsoft.com/office/powerpoint/2010/main" val="17699454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9170-5483-374C-AD31-DB54160DF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V - Resultados</a:t>
            </a:r>
            <a:br>
              <a:rPr lang="es-HN" dirty="0"/>
            </a:br>
            <a:r>
              <a:rPr lang="es-HN" dirty="0"/>
              <a:t>3.  Monitoreo de ….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BE92A4-1D9A-B74B-8DC6-508D700B3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336" y="5479203"/>
            <a:ext cx="11953328" cy="1288535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1100" dirty="0"/>
              <a:t>Descripción general del experimento. (a) Número de celdas de la cuadrícula (de 3000) en las que los dos grupos de especies objetivo exóticas (en rojo; raras, comunes) y los dos grupos de especies competidoras nativas (en azul; no ampliamente naturalizadas, ampliamente naturalizadas en otros lugares) ocurren en Alemania según la base de datos </a:t>
            </a:r>
            <a:r>
              <a:rPr lang="es-ES" sz="1100" dirty="0" err="1"/>
              <a:t>FloraWeb</a:t>
            </a:r>
            <a:r>
              <a:rPr lang="es-ES" sz="1100" dirty="0"/>
              <a:t> ( </a:t>
            </a:r>
            <a:r>
              <a:rPr lang="es-ES" sz="1100" b="1" dirty="0">
                <a:hlinkClick r:id="rId2"/>
              </a:rPr>
              <a:t>www.floraweb.de</a:t>
            </a:r>
            <a:r>
              <a:rPr lang="es-ES" sz="1100" dirty="0"/>
              <a:t> ). (b) Número de regiones en todo el mundo en las que los dos grupos de especies exóticas (en rojo; raras, comunes) y los dos grupos de especies competidoras nativas (en azul; no ampliamente naturalizadas, ampliamente naturalizadas en otros lugares) están naturalizadas según la base de datos Global </a:t>
            </a:r>
            <a:r>
              <a:rPr lang="es-ES" sz="1100" dirty="0" err="1"/>
              <a:t>Naturalized</a:t>
            </a:r>
            <a:r>
              <a:rPr lang="es-ES" sz="1100" dirty="0"/>
              <a:t> </a:t>
            </a:r>
            <a:r>
              <a:rPr lang="es-ES" sz="1100" dirty="0" err="1"/>
              <a:t>Alien</a:t>
            </a:r>
            <a:r>
              <a:rPr lang="es-ES" sz="1100" dirty="0"/>
              <a:t> Flora (</a:t>
            </a:r>
            <a:r>
              <a:rPr lang="es-ES" sz="1100" dirty="0" err="1"/>
              <a:t>GloNAF</a:t>
            </a:r>
            <a:r>
              <a:rPr lang="es-ES" sz="1100" dirty="0"/>
              <a:t>) (van </a:t>
            </a:r>
            <a:r>
              <a:rPr lang="es-ES" sz="1100" dirty="0" err="1"/>
              <a:t>Kleunen</a:t>
            </a:r>
            <a:r>
              <a:rPr lang="es-ES" sz="1100" dirty="0"/>
              <a:t> et al.,  </a:t>
            </a:r>
            <a:r>
              <a:rPr lang="es-ES" sz="1100" b="1" dirty="0">
                <a:hlinkClick r:id="rId3"/>
              </a:rPr>
              <a:t>2019</a:t>
            </a:r>
            <a:r>
              <a:rPr lang="es-ES" sz="1100" dirty="0"/>
              <a:t> ). (c) Ilustraciones de tratamientos de heterogeneidad del suelo, posiciones de plantación de las plantas exóticas (cruces rojas), posiciones de plantación de las plantas competidoras nativas (puntos azules) en los tratamientos sin y con competencia. (d–i) Fotos de los tratamientos de heterogeneidad del suelo. Una maceta de 3 L con el separador utilizado para crear tres parches de igual tamaño en los tratamientos de suelo heterogéneo (d) y homogéneo (e). Fotos de los tratamientos de suelo heterogéneo (f) y homogéneo (g) tras retirar el separador de la maceta. Plantas tras una semana de crecimiento en los tratamientos de suelo heterogéneo (h) y homogéneo (i).</a:t>
            </a:r>
            <a:endParaRPr lang="es-HN" sz="105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4316C0D-EB28-9B59-2E2A-FCEA8697B5DB}"/>
              </a:ext>
            </a:extLst>
          </p:cNvPr>
          <p:cNvSpPr txBox="1"/>
          <p:nvPr/>
        </p:nvSpPr>
        <p:spPr>
          <a:xfrm>
            <a:off x="9424539" y="2020198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dirty="0">
                <a:solidFill>
                  <a:schemeClr val="bg1"/>
                </a:solidFill>
              </a:rPr>
              <a:t>E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DD5F96C-4575-D919-37F7-9DBBD705503B}"/>
              </a:ext>
            </a:extLst>
          </p:cNvPr>
          <p:cNvSpPr txBox="1"/>
          <p:nvPr/>
        </p:nvSpPr>
        <p:spPr>
          <a:xfrm>
            <a:off x="9085101" y="2969398"/>
            <a:ext cx="2411499" cy="193899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HN" sz="2400" dirty="0"/>
              <a:t>Colocar las letras en un colocar resaltado para mejor visualización 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EAAB518-470C-9D56-41AC-68D8920E1E08}"/>
              </a:ext>
            </a:extLst>
          </p:cNvPr>
          <p:cNvSpPr txBox="1"/>
          <p:nvPr/>
        </p:nvSpPr>
        <p:spPr>
          <a:xfrm>
            <a:off x="8892408" y="90262"/>
            <a:ext cx="303624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HN" sz="2400" dirty="0"/>
              <a:t>Incluir:</a:t>
            </a:r>
          </a:p>
          <a:p>
            <a:r>
              <a:rPr lang="es-HN" sz="2400" dirty="0"/>
              <a:t>Tablas </a:t>
            </a:r>
          </a:p>
          <a:p>
            <a:r>
              <a:rPr lang="es-HN" sz="2400" dirty="0"/>
              <a:t>Listados</a:t>
            </a:r>
          </a:p>
          <a:p>
            <a:r>
              <a:rPr lang="es-HN" sz="2400" dirty="0"/>
              <a:t>Productos publicables:</a:t>
            </a:r>
          </a:p>
          <a:p>
            <a:r>
              <a:rPr lang="es-HN" sz="2400" dirty="0"/>
              <a:t>Notas científicas- manuales-</a:t>
            </a:r>
          </a:p>
        </p:txBody>
      </p:sp>
      <p:pic>
        <p:nvPicPr>
          <p:cNvPr id="3074" name="Picture 2" descr="Puede ser una imagen de texto que dice &quot;(a) 3000 CaNe 2500 台 000 이 500 1000- (d) (b) success 250 300 naturalization GloNAF 00 250 50 0 Global (number 50 500- 0- 山 allen Non-widelv -widely native nat. Rare alien Common Widely native nat (c) Heterogeneous soil Rare alien Common alien Non-widely natve Videly nat. nat. native H Native seedling Alien seedling x Sand Mixture x Peat Homogeneous soil Without competition With competition&quot;">
            <a:extLst>
              <a:ext uri="{FF2B5EF4-FFF2-40B4-BE49-F238E27FC236}">
                <a16:creationId xmlns:a16="http://schemas.microsoft.com/office/drawing/2014/main" id="{05F0C449-01BE-EAF6-CABF-7E0BEB222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432" y="1063563"/>
            <a:ext cx="6988848" cy="4371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6" name="Entrada de lápiz 15">
                <a:extLst>
                  <a:ext uri="{FF2B5EF4-FFF2-40B4-BE49-F238E27FC236}">
                    <a16:creationId xmlns:a16="http://schemas.microsoft.com/office/drawing/2014/main" id="{456D937A-7835-6C90-8CC2-33840AE069F1}"/>
                  </a:ext>
                </a:extLst>
              </p14:cNvPr>
              <p14:cNvContentPartPr/>
              <p14:nvPr/>
            </p14:nvContentPartPr>
            <p14:xfrm>
              <a:off x="7533360" y="1096416"/>
              <a:ext cx="514080" cy="431280"/>
            </p14:xfrm>
          </p:contentPart>
        </mc:Choice>
        <mc:Fallback>
          <p:pic>
            <p:nvPicPr>
              <p:cNvPr id="16" name="Entrada de lápiz 15">
                <a:extLst>
                  <a:ext uri="{FF2B5EF4-FFF2-40B4-BE49-F238E27FC236}">
                    <a16:creationId xmlns:a16="http://schemas.microsoft.com/office/drawing/2014/main" id="{456D937A-7835-6C90-8CC2-33840AE069F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527240" y="1090296"/>
                <a:ext cx="526320" cy="443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7" name="Entrada de lápiz 16">
                <a:extLst>
                  <a:ext uri="{FF2B5EF4-FFF2-40B4-BE49-F238E27FC236}">
                    <a16:creationId xmlns:a16="http://schemas.microsoft.com/office/drawing/2014/main" id="{F3882D27-E475-7B3E-B0E9-2C36E95015C5}"/>
                  </a:ext>
                </a:extLst>
              </p14:cNvPr>
              <p14:cNvContentPartPr/>
              <p14:nvPr/>
            </p14:nvContentPartPr>
            <p14:xfrm>
              <a:off x="3007800" y="950256"/>
              <a:ext cx="575640" cy="451080"/>
            </p14:xfrm>
          </p:contentPart>
        </mc:Choice>
        <mc:Fallback>
          <p:pic>
            <p:nvPicPr>
              <p:cNvPr id="17" name="Entrada de lápiz 16">
                <a:extLst>
                  <a:ext uri="{FF2B5EF4-FFF2-40B4-BE49-F238E27FC236}">
                    <a16:creationId xmlns:a16="http://schemas.microsoft.com/office/drawing/2014/main" id="{F3882D27-E475-7B3E-B0E9-2C36E95015C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001680" y="944136"/>
                <a:ext cx="587880" cy="463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64278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9170-5483-374C-AD31-DB54160DF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352" y="540241"/>
            <a:ext cx="6830549" cy="720080"/>
          </a:xfrm>
        </p:spPr>
        <p:txBody>
          <a:bodyPr/>
          <a:lstStyle/>
          <a:p>
            <a:r>
              <a:rPr lang="es-HN" dirty="0"/>
              <a:t>VI - Actividades Extras: </a:t>
            </a:r>
            <a:r>
              <a:rPr lang="es-HN" dirty="0">
                <a:solidFill>
                  <a:srgbClr val="FF0000"/>
                </a:solidFill>
              </a:rPr>
              <a:t>si hubieran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D705B78-AF4B-0ED2-F92E-E6EC9757EEE3}"/>
              </a:ext>
            </a:extLst>
          </p:cNvPr>
          <p:cNvSpPr txBox="1"/>
          <p:nvPr/>
        </p:nvSpPr>
        <p:spPr>
          <a:xfrm>
            <a:off x="7285299" y="2353443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s-HN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56551A-9277-F211-60A5-03871F2274D3}"/>
              </a:ext>
            </a:extLst>
          </p:cNvPr>
          <p:cNvSpPr txBox="1"/>
          <p:nvPr/>
        </p:nvSpPr>
        <p:spPr>
          <a:xfrm>
            <a:off x="1162662" y="4437112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s-HN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3C5BDFAA-E152-1C69-D4E7-96EE16EA5008}"/>
              </a:ext>
            </a:extLst>
          </p:cNvPr>
          <p:cNvSpPr txBox="1"/>
          <p:nvPr/>
        </p:nvSpPr>
        <p:spPr>
          <a:xfrm>
            <a:off x="5499301" y="4441146"/>
            <a:ext cx="18473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es-HN" dirty="0"/>
          </a:p>
        </p:txBody>
      </p:sp>
    </p:spTree>
    <p:extLst>
      <p:ext uri="{BB962C8B-B14F-4D97-AF65-F5344CB8AC3E}">
        <p14:creationId xmlns:p14="http://schemas.microsoft.com/office/powerpoint/2010/main" val="1916617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989170-5483-374C-AD31-DB54160DF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HN" dirty="0"/>
              <a:t>VII - Conclusiones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BE92A4-1D9A-B74B-8DC6-508D700B33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00050" lvl="1" indent="0">
              <a:buNone/>
            </a:pPr>
            <a:endParaRPr lang="es-HN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endParaRPr lang="es-HN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0050" lvl="1" indent="0">
              <a:buNone/>
            </a:pPr>
            <a:endParaRPr lang="es-HN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D0DDD68-4979-846D-CF34-9F861DB0EF90}"/>
              </a:ext>
            </a:extLst>
          </p:cNvPr>
          <p:cNvSpPr txBox="1"/>
          <p:nvPr/>
        </p:nvSpPr>
        <p:spPr>
          <a:xfrm>
            <a:off x="335360" y="1415535"/>
            <a:ext cx="99751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HN" sz="2400" b="0" i="0" u="none" strike="noStrike" dirty="0">
                <a:solidFill>
                  <a:srgbClr val="000000"/>
                </a:solidFill>
                <a:effectLst/>
                <a:latin typeface="ProximaNova"/>
              </a:rPr>
              <a:t>Son las que condensan o recapitulan lo que ya se ha expuesto y argumentado. </a:t>
            </a:r>
            <a:endParaRPr lang="es-HN" sz="2400" dirty="0"/>
          </a:p>
        </p:txBody>
      </p:sp>
    </p:spTree>
    <p:extLst>
      <p:ext uri="{BB962C8B-B14F-4D97-AF65-F5344CB8AC3E}">
        <p14:creationId xmlns:p14="http://schemas.microsoft.com/office/powerpoint/2010/main" val="13371047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960CF8B-F8A7-1BCE-0010-98088152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344" y="548680"/>
            <a:ext cx="6830549" cy="720080"/>
          </a:xfrm>
        </p:spPr>
        <p:txBody>
          <a:bodyPr/>
          <a:lstStyle/>
          <a:p>
            <a:r>
              <a:rPr lang="es-HN" dirty="0"/>
              <a:t>VIII - Recomendaciones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10A46C7-FEEF-CF08-7596-B3CBF772E0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360" y="1405540"/>
            <a:ext cx="10081120" cy="1540767"/>
          </a:xfrm>
          <a:solidFill>
            <a:srgbClr val="FFC000"/>
          </a:solidFill>
        </p:spPr>
        <p:txBody>
          <a:bodyPr/>
          <a:lstStyle/>
          <a:p>
            <a:r>
              <a:rPr lang="es-HN" dirty="0"/>
              <a:t>Para la institución de práctica:</a:t>
            </a:r>
          </a:p>
        </p:txBody>
      </p:sp>
      <p:sp>
        <p:nvSpPr>
          <p:cNvPr id="4" name="Marcador de contenido 2">
            <a:extLst>
              <a:ext uri="{FF2B5EF4-FFF2-40B4-BE49-F238E27FC236}">
                <a16:creationId xmlns:a16="http://schemas.microsoft.com/office/drawing/2014/main" id="{AA58BAC1-0328-22F8-98D3-B2136D61D462}"/>
              </a:ext>
            </a:extLst>
          </p:cNvPr>
          <p:cNvSpPr txBox="1">
            <a:spLocks/>
          </p:cNvSpPr>
          <p:nvPr/>
        </p:nvSpPr>
        <p:spPr>
          <a:xfrm>
            <a:off x="335360" y="3083087"/>
            <a:ext cx="10081120" cy="1540767"/>
          </a:xfrm>
          <a:prstGeom prst="rect">
            <a:avLst/>
          </a:prstGeom>
          <a:solidFill>
            <a:srgbClr val="FFC00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HN" dirty="0"/>
              <a:t>Para la carrera de biología:</a:t>
            </a:r>
          </a:p>
        </p:txBody>
      </p:sp>
      <p:sp>
        <p:nvSpPr>
          <p:cNvPr id="5" name="Marcador de contenido 2">
            <a:extLst>
              <a:ext uri="{FF2B5EF4-FFF2-40B4-BE49-F238E27FC236}">
                <a16:creationId xmlns:a16="http://schemas.microsoft.com/office/drawing/2014/main" id="{B7D9B72F-1587-12AF-09EB-4318213EAB51}"/>
              </a:ext>
            </a:extLst>
          </p:cNvPr>
          <p:cNvSpPr txBox="1">
            <a:spLocks/>
          </p:cNvSpPr>
          <p:nvPr/>
        </p:nvSpPr>
        <p:spPr>
          <a:xfrm>
            <a:off x="335360" y="4768553"/>
            <a:ext cx="10081120" cy="1540767"/>
          </a:xfrm>
          <a:prstGeom prst="rect">
            <a:avLst/>
          </a:prstGeom>
          <a:solidFill>
            <a:srgbClr val="FFC000"/>
          </a:solidFill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HN" dirty="0"/>
              <a:t>Para futuros practicantes:</a:t>
            </a:r>
          </a:p>
        </p:txBody>
      </p:sp>
    </p:spTree>
    <p:extLst>
      <p:ext uri="{BB962C8B-B14F-4D97-AF65-F5344CB8AC3E}">
        <p14:creationId xmlns:p14="http://schemas.microsoft.com/office/powerpoint/2010/main" val="3933108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37CEA40D-6532-61B3-3932-75DFCA2AF099}"/>
              </a:ext>
            </a:extLst>
          </p:cNvPr>
          <p:cNvSpPr txBox="1"/>
          <p:nvPr/>
        </p:nvSpPr>
        <p:spPr>
          <a:xfrm>
            <a:off x="191344" y="188640"/>
            <a:ext cx="3816424" cy="52322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s-HN" sz="2800" b="1" dirty="0">
                <a:latin typeface="Arial" panose="020B0604020202020204" pitchFamily="34" charset="0"/>
                <a:cs typeface="Arial" panose="020B0604020202020204" pitchFamily="34" charset="0"/>
              </a:rPr>
              <a:t>IX - Agradecimientos</a:t>
            </a:r>
            <a:endParaRPr lang="es-HN" sz="2800" b="1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4B91E44-CF14-B1D5-EF85-B991F6EA2835}"/>
              </a:ext>
            </a:extLst>
          </p:cNvPr>
          <p:cNvSpPr txBox="1"/>
          <p:nvPr/>
        </p:nvSpPr>
        <p:spPr>
          <a:xfrm>
            <a:off x="191344" y="1124744"/>
            <a:ext cx="36724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1</a:t>
            </a:r>
          </a:p>
          <a:p>
            <a:r>
              <a:rPr lang="es-ES" dirty="0">
                <a:solidFill>
                  <a:schemeClr val="bg1"/>
                </a:solidFill>
              </a:rPr>
              <a:t>2</a:t>
            </a:r>
          </a:p>
          <a:p>
            <a:r>
              <a:rPr lang="es-ES" dirty="0">
                <a:solidFill>
                  <a:schemeClr val="bg1"/>
                </a:solidFill>
              </a:rPr>
              <a:t>3</a:t>
            </a:r>
          </a:p>
          <a:p>
            <a:r>
              <a:rPr lang="es-ES" dirty="0">
                <a:solidFill>
                  <a:schemeClr val="bg1"/>
                </a:solidFill>
              </a:rPr>
              <a:t>4</a:t>
            </a:r>
          </a:p>
          <a:p>
            <a:r>
              <a:rPr lang="es-ES" dirty="0">
                <a:solidFill>
                  <a:schemeClr val="bg1"/>
                </a:solidFill>
              </a:rPr>
              <a:t>5</a:t>
            </a:r>
          </a:p>
          <a:p>
            <a:r>
              <a:rPr lang="es-ES" dirty="0">
                <a:solidFill>
                  <a:schemeClr val="bg1"/>
                </a:solidFill>
              </a:rPr>
              <a:t>6</a:t>
            </a:r>
          </a:p>
          <a:p>
            <a:r>
              <a:rPr lang="es-ES" dirty="0">
                <a:solidFill>
                  <a:schemeClr val="bg1"/>
                </a:solidFill>
              </a:rPr>
              <a:t>7</a:t>
            </a:r>
          </a:p>
          <a:p>
            <a:r>
              <a:rPr lang="es-ES" dirty="0">
                <a:solidFill>
                  <a:schemeClr val="bg1"/>
                </a:solidFill>
              </a:rPr>
              <a:t>8</a:t>
            </a:r>
          </a:p>
          <a:p>
            <a:r>
              <a:rPr lang="es-ES" dirty="0">
                <a:solidFill>
                  <a:schemeClr val="bg1"/>
                </a:solidFill>
              </a:rPr>
              <a:t>9</a:t>
            </a:r>
          </a:p>
          <a:p>
            <a:r>
              <a:rPr lang="es-ES" dirty="0">
                <a:solidFill>
                  <a:schemeClr val="bg1"/>
                </a:solidFill>
              </a:rPr>
              <a:t>10</a:t>
            </a:r>
            <a:endParaRPr lang="es-H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610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871</TotalTime>
  <Words>975</Words>
  <Application>Microsoft Office PowerPoint</Application>
  <PresentationFormat>Panorámica</PresentationFormat>
  <Paragraphs>89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6" baseType="lpstr">
      <vt:lpstr>Arial</vt:lpstr>
      <vt:lpstr>Cambria</vt:lpstr>
      <vt:lpstr>ProximaNova</vt:lpstr>
      <vt:lpstr>Tema de Office</vt:lpstr>
      <vt:lpstr>Presentación de PowerPoint</vt:lpstr>
      <vt:lpstr>Indicaciones para presentar: recuerde dispone de 15 minutos</vt:lpstr>
      <vt:lpstr>I -Introducción - Generalidades de la institución </vt:lpstr>
      <vt:lpstr>II - Misión y visión de la institución </vt:lpstr>
      <vt:lpstr>III- Objetivos de práctica profesional </vt:lpstr>
      <vt:lpstr>IV- Actividades de práctica profesional:</vt:lpstr>
      <vt:lpstr>V- Resultados: 1. Taller evaluación de Listas Rojas de plantas </vt:lpstr>
      <vt:lpstr>V - Resultados 3.  Monitoreo de ….</vt:lpstr>
      <vt:lpstr>VI - Actividades Extras: si hubieran</vt:lpstr>
      <vt:lpstr>VII - Conclusiones </vt:lpstr>
      <vt:lpstr>VIII - Recomendaciones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TEXTO</dc:title>
  <dc:creator>USUARIO</dc:creator>
  <cp:lastModifiedBy>EYDI YANINA GUERRERO MEDINA</cp:lastModifiedBy>
  <cp:revision>24</cp:revision>
  <dcterms:created xsi:type="dcterms:W3CDTF">2018-01-10T17:58:28Z</dcterms:created>
  <dcterms:modified xsi:type="dcterms:W3CDTF">2025-07-15T00:17:59Z</dcterms:modified>
</cp:coreProperties>
</file>